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4" r:id="rId11"/>
    <p:sldId id="265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9030"/>
    <a:srgbClr val="503629"/>
    <a:srgbClr val="FFD3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0EFB91-6A54-C541-9EB4-DBA3E72AB0D7}" v="7" dt="2023-03-21T15:03:12.965"/>
    <p1510:client id="{F4024F6E-EEFE-4D61-B5D8-BFEADEA56BF9}" v="242" dt="2023-04-05T20:23:03.2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D5B7C48-7A50-4248-8A05-E0279E304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CD96F-1FE5-4829-9D06-CAF2210C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EB997-1B21-48CE-AA8F-38A67B383760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5DF60-A289-4382-89A3-A6D06BACF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9F865-343A-4B30-A04C-0760D02EC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87997-B7B3-4CF5-A1C7-7DE0EAEC2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E1785-5C74-4AEB-90CA-CC2085256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FEC08-4A3D-460B-9D41-B2740AB7C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6747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FD17A-F949-4760-BECC-B67C10EFC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EB997-1B21-48CE-AA8F-38A67B383760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05F8E-E465-4E95-8D58-EA55BB575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A1C89-E4DE-4DFC-8B6C-8EBB6E7E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87997-B7B3-4CF5-A1C7-7DE0EAEC206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B2F1A2-8846-4D98-B034-0C036AFB35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3" y="5997343"/>
            <a:ext cx="2749120" cy="6872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D1A6B5B-4DB5-4D58-BF70-1F349E763B00}"/>
              </a:ext>
            </a:extLst>
          </p:cNvPr>
          <p:cNvSpPr/>
          <p:nvPr userDrawn="1"/>
        </p:nvSpPr>
        <p:spPr>
          <a:xfrm>
            <a:off x="0" y="6697123"/>
            <a:ext cx="12192000" cy="160877"/>
          </a:xfrm>
          <a:prstGeom prst="rect">
            <a:avLst/>
          </a:prstGeom>
          <a:solidFill>
            <a:srgbClr val="503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22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97E82F-146E-4177-AAB1-B2E070AF6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F4459-230E-4F20-AAEC-C2CAB1F31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6AC30-07B3-47DE-9401-B6FAA6D389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EB997-1B21-48CE-AA8F-38A67B383760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A9A4F-032B-42F3-B9FC-3D8BEFF38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4BCC5-76F3-4294-B6EA-FAB265D3A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87997-B7B3-4CF5-A1C7-7DE0EAEC2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4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503629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gp-icorps.org" TargetMode="External"/><Relationship Id="rId2" Type="http://schemas.openxmlformats.org/officeDocument/2006/relationships/hyperlink" Target="http://www.gp-icorps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A152DD9-FCD1-4E7A-AE4C-A2BFB4EAE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9500" y="4488896"/>
            <a:ext cx="9144000" cy="10981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i="1"/>
              <a:t>By: Dr. Brent Clark, Management Professor  at UNO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D3707A-6D4F-4480-BB6C-BA12E5004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60" y="1270929"/>
            <a:ext cx="10480608" cy="26201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62B728-A36A-4AFD-826A-614D2F328D1F}"/>
              </a:ext>
            </a:extLst>
          </p:cNvPr>
          <p:cNvSpPr/>
          <p:nvPr/>
        </p:nvSpPr>
        <p:spPr>
          <a:xfrm>
            <a:off x="0" y="6697123"/>
            <a:ext cx="12192000" cy="160877"/>
          </a:xfrm>
          <a:prstGeom prst="rect">
            <a:avLst/>
          </a:prstGeom>
          <a:solidFill>
            <a:srgbClr val="503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79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Question mark on green pastel background">
            <a:extLst>
              <a:ext uri="{FF2B5EF4-FFF2-40B4-BE49-F238E27FC236}">
                <a16:creationId xmlns:a16="http://schemas.microsoft.com/office/drawing/2014/main" id="{DCB6DCF1-8117-2417-13AD-15F455277F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4538" b="2046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A0A4A5-4A5D-766A-E3B0-A89A612BE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277785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  <a:latin typeface="+mj-lt"/>
              </a:rPr>
              <a:t>Questions!</a:t>
            </a:r>
          </a:p>
        </p:txBody>
      </p:sp>
    </p:spTree>
    <p:extLst>
      <p:ext uri="{BB962C8B-B14F-4D97-AF65-F5344CB8AC3E}">
        <p14:creationId xmlns:p14="http://schemas.microsoft.com/office/powerpoint/2010/main" val="222381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3A8C2-E639-4D7D-868E-6628535D7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What is I-Corps?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B53F3-1E9E-4E66-83F5-5AB226C15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9359" y="1690688"/>
            <a:ext cx="945328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 sz="3200"/>
          </a:p>
          <a:p>
            <a:pPr marL="0" indent="0" algn="ctr">
              <a:buNone/>
            </a:pPr>
            <a:r>
              <a:rPr lang="en-US" sz="3200"/>
              <a:t>Program designed by the NSF to increase the </a:t>
            </a:r>
            <a:r>
              <a:rPr lang="en-US" sz="3200" b="1">
                <a:solidFill>
                  <a:srgbClr val="B29030"/>
                </a:solidFill>
              </a:rPr>
              <a:t>economic impact</a:t>
            </a:r>
            <a:r>
              <a:rPr lang="en-US" sz="3200" b="1">
                <a:solidFill>
                  <a:srgbClr val="FFD35A"/>
                </a:solidFill>
              </a:rPr>
              <a:t> </a:t>
            </a:r>
            <a:r>
              <a:rPr lang="en-US" sz="3200"/>
              <a:t>of university research.​</a:t>
            </a:r>
            <a:endParaRPr lang="en-US" sz="3200">
              <a:cs typeface="Calibri"/>
            </a:endParaRPr>
          </a:p>
          <a:p>
            <a:pPr marL="0" indent="0" algn="ctr">
              <a:buNone/>
            </a:pPr>
            <a:endParaRPr lang="en-US" sz="3200"/>
          </a:p>
          <a:p>
            <a:pPr marL="0" indent="0" algn="ctr">
              <a:buNone/>
            </a:pPr>
            <a:r>
              <a:rPr lang="en-US" sz="3200"/>
              <a:t>Prepares scientists to extend their </a:t>
            </a:r>
            <a:r>
              <a:rPr lang="en-US" sz="3200" b="1">
                <a:solidFill>
                  <a:srgbClr val="B29030"/>
                </a:solidFill>
              </a:rPr>
              <a:t>focus beyond </a:t>
            </a:r>
            <a:r>
              <a:rPr lang="en-US" sz="3200"/>
              <a:t>the laboratory.</a:t>
            </a:r>
            <a:endParaRPr lang="en-US" sz="3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6661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29097-8139-4980-BCB9-B4FD0D3C4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10D6C-B3EC-4B9B-BF49-ADB5CA1A7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182"/>
            <a:ext cx="10515600" cy="459790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en-US"/>
              <a:t>Establish direct stakeholder perspective to give context about the opportunity​</a:t>
            </a:r>
          </a:p>
          <a:p>
            <a:pPr marL="0" indent="0" fontAlgn="base">
              <a:buNone/>
            </a:pPr>
            <a:r>
              <a:rPr lang="en-US" b="1" i="1">
                <a:solidFill>
                  <a:srgbClr val="FFD35A"/>
                </a:solidFill>
              </a:rPr>
              <a:t>	</a:t>
            </a:r>
            <a:r>
              <a:rPr lang="en-US" b="1" i="1">
                <a:solidFill>
                  <a:srgbClr val="B29030"/>
                </a:solidFill>
              </a:rPr>
              <a:t>Build Body of Evidence from Discovery Interviews</a:t>
            </a:r>
            <a:r>
              <a:rPr lang="en-US" b="1">
                <a:solidFill>
                  <a:srgbClr val="B29030"/>
                </a:solidFill>
              </a:rPr>
              <a:t>​</a:t>
            </a:r>
            <a:endParaRPr lang="en-US" b="1">
              <a:solidFill>
                <a:srgbClr val="B29030"/>
              </a:solidFill>
              <a:ea typeface="Calibri"/>
              <a:cs typeface="Calibri"/>
            </a:endParaRPr>
          </a:p>
          <a:p>
            <a:pPr marL="0" indent="0" fontAlgn="base">
              <a:buNone/>
            </a:pPr>
            <a:endParaRPr lang="en-US" i="1">
              <a:solidFill>
                <a:srgbClr val="FFC000"/>
              </a:solidFill>
              <a:ea typeface="Calibri"/>
              <a:cs typeface="Calibri"/>
            </a:endParaRPr>
          </a:p>
          <a:p>
            <a:pPr marL="0" indent="0" fontAlgn="base">
              <a:buNone/>
            </a:pPr>
            <a:r>
              <a:rPr lang="en-US" i="1"/>
              <a:t>Objectives</a:t>
            </a:r>
            <a:r>
              <a:rPr lang="en-US"/>
              <a:t>​</a:t>
            </a:r>
            <a:endParaRPr lang="en-US">
              <a:cs typeface="Calibri"/>
            </a:endParaRPr>
          </a:p>
          <a:p>
            <a:pPr fontAlgn="base"/>
            <a:r>
              <a:rPr lang="en-US"/>
              <a:t>Define the Problem (and which stakeholders it may impact)​</a:t>
            </a:r>
            <a:endParaRPr lang="en-US">
              <a:cs typeface="Calibri"/>
            </a:endParaRPr>
          </a:p>
          <a:p>
            <a:pPr fontAlgn="base"/>
            <a:r>
              <a:rPr lang="en-US"/>
              <a:t>Evaluate the Status Quo (how do we change it?)​</a:t>
            </a:r>
            <a:endParaRPr lang="en-US">
              <a:cs typeface="Calibri"/>
            </a:endParaRPr>
          </a:p>
          <a:p>
            <a:pPr fontAlgn="base"/>
            <a:r>
              <a:rPr lang="en-US"/>
              <a:t>Design compelling Value Proposition​</a:t>
            </a:r>
            <a:endParaRPr lang="en-US">
              <a:cs typeface="Calibri"/>
            </a:endParaRPr>
          </a:p>
          <a:p>
            <a:pPr fontAlgn="base"/>
            <a:r>
              <a:rPr lang="en-US" i="1"/>
              <a:t>Explore commercialization pathways</a:t>
            </a:r>
            <a:r>
              <a:rPr lang="en-US"/>
              <a:t>​</a:t>
            </a:r>
            <a:endParaRPr lang="en-US">
              <a:cs typeface="Calibri"/>
            </a:endParaRPr>
          </a:p>
          <a:p>
            <a:pPr fontAlgn="base"/>
            <a:r>
              <a:rPr lang="en-US"/>
              <a:t>Determine: </a:t>
            </a:r>
            <a:r>
              <a:rPr lang="en-US" b="1">
                <a:solidFill>
                  <a:srgbClr val="B29030"/>
                </a:solidFill>
              </a:rPr>
              <a:t>Is this a business worth pursuing?​</a:t>
            </a:r>
            <a:endParaRPr lang="en-US" b="1">
              <a:solidFill>
                <a:srgbClr val="B29030"/>
              </a:solidFill>
              <a:ea typeface="Calibri"/>
              <a:cs typeface="Calibri"/>
            </a:endParaRPr>
          </a:p>
          <a:p>
            <a:pPr marL="0" indent="0" fontAlgn="base">
              <a:buNone/>
            </a:pPr>
            <a:r>
              <a:rPr lang="en-US"/>
              <a:t>​</a:t>
            </a:r>
            <a:endParaRPr lang="en-US">
              <a:cs typeface="Calibri"/>
            </a:endParaRPr>
          </a:p>
          <a:p>
            <a:pPr marL="0" indent="0" fontAlgn="base">
              <a:buNone/>
            </a:pPr>
            <a:r>
              <a:rPr lang="en-US"/>
              <a:t>Refine and strengthen the business model and increase chances for funding (and growth)</a:t>
            </a:r>
            <a:endParaRPr lang="en-US">
              <a:cs typeface="Calibri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40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29097-8139-4980-BCB9-B4FD0D3C4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10D6C-B3EC-4B9B-BF49-ADB5CA1A7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4197"/>
            <a:ext cx="10515600" cy="4422688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pPr marL="0" indent="0" fontAlgn="base">
              <a:lnSpc>
                <a:spcPct val="120000"/>
              </a:lnSpc>
              <a:buNone/>
            </a:pPr>
            <a:r>
              <a:rPr lang="en-US" sz="5500" b="1"/>
              <a:t>Regional I-Corps </a:t>
            </a:r>
            <a:r>
              <a:rPr lang="en-US" sz="5500" i="1"/>
              <a:t>(Great Plains Hub programs)</a:t>
            </a:r>
            <a:r>
              <a:rPr lang="en-US" sz="5500"/>
              <a:t>​</a:t>
            </a:r>
          </a:p>
          <a:p>
            <a:pPr marL="457200" lvl="1" indent="0" fontAlgn="base">
              <a:lnSpc>
                <a:spcPct val="120000"/>
              </a:lnSpc>
              <a:buNone/>
            </a:pPr>
            <a:r>
              <a:rPr lang="en-US" sz="4500"/>
              <a:t>Pathway to National Program​</a:t>
            </a:r>
            <a:endParaRPr lang="en-US" sz="4500">
              <a:cs typeface="Calibri"/>
            </a:endParaRPr>
          </a:p>
          <a:p>
            <a:pPr marL="457200" lvl="1" indent="0" fontAlgn="base">
              <a:lnSpc>
                <a:spcPct val="120000"/>
              </a:lnSpc>
              <a:buNone/>
            </a:pPr>
            <a:r>
              <a:rPr lang="en-US" sz="4500"/>
              <a:t>Short Course Program (4-5 weeks | 10 </a:t>
            </a:r>
            <a:r>
              <a:rPr lang="en-US" sz="4500" err="1"/>
              <a:t>hrs</a:t>
            </a:r>
            <a:r>
              <a:rPr lang="en-US" sz="4500"/>
              <a:t>/</a:t>
            </a:r>
            <a:r>
              <a:rPr lang="en-US" sz="4500" err="1"/>
              <a:t>wk</a:t>
            </a:r>
            <a:r>
              <a:rPr lang="en-US" sz="4500"/>
              <a:t>)​</a:t>
            </a:r>
            <a:endParaRPr lang="en-US" sz="4500">
              <a:cs typeface="Calibri"/>
            </a:endParaRPr>
          </a:p>
          <a:p>
            <a:pPr marL="457200" lvl="1" indent="0" fontAlgn="base">
              <a:lnSpc>
                <a:spcPct val="120000"/>
              </a:lnSpc>
              <a:buNone/>
            </a:pPr>
            <a:r>
              <a:rPr lang="en-US" sz="4500"/>
              <a:t>Problem-Solution Exploration: 20+ Interviews​</a:t>
            </a:r>
            <a:endParaRPr lang="en-US" sz="4500">
              <a:cs typeface="Calibri"/>
            </a:endParaRPr>
          </a:p>
          <a:p>
            <a:pPr marL="0" indent="0" fontAlgn="base">
              <a:lnSpc>
                <a:spcPct val="120000"/>
              </a:lnSpc>
              <a:buNone/>
            </a:pPr>
            <a:endParaRPr lang="en-US" sz="3400"/>
          </a:p>
          <a:p>
            <a:pPr marL="0" indent="0" fontAlgn="base">
              <a:lnSpc>
                <a:spcPct val="120000"/>
              </a:lnSpc>
              <a:buNone/>
            </a:pPr>
            <a:r>
              <a:rPr lang="en-US" sz="5000" b="1"/>
              <a:t>National I-Corps </a:t>
            </a:r>
            <a:r>
              <a:rPr lang="en-US" sz="5000" i="1"/>
              <a:t>(NSF program)</a:t>
            </a:r>
            <a:r>
              <a:rPr lang="en-US" sz="5000"/>
              <a:t>​</a:t>
            </a:r>
            <a:endParaRPr lang="en-US" sz="5000">
              <a:cs typeface="Calibri"/>
            </a:endParaRPr>
          </a:p>
          <a:p>
            <a:pPr marL="0" indent="0" fontAlgn="base">
              <a:lnSpc>
                <a:spcPct val="120000"/>
              </a:lnSpc>
              <a:buNone/>
            </a:pPr>
            <a:r>
              <a:rPr lang="en-US"/>
              <a:t>	</a:t>
            </a:r>
            <a:r>
              <a:rPr lang="en-US" sz="4200"/>
              <a:t>Requires NSF Lineage </a:t>
            </a:r>
            <a:r>
              <a:rPr lang="en-US" sz="4200" i="1"/>
              <a:t>(can be obtained by completing Regional)</a:t>
            </a:r>
            <a:r>
              <a:rPr lang="en-US" sz="4200"/>
              <a:t>​</a:t>
            </a:r>
            <a:endParaRPr lang="en-US" sz="4200">
              <a:cs typeface="Calibri"/>
            </a:endParaRPr>
          </a:p>
          <a:p>
            <a:pPr marL="0" indent="0" fontAlgn="base">
              <a:lnSpc>
                <a:spcPct val="120000"/>
              </a:lnSpc>
              <a:buNone/>
            </a:pPr>
            <a:r>
              <a:rPr lang="en-US" sz="4200"/>
              <a:t>	Grant Funding: $50,000​</a:t>
            </a:r>
            <a:endParaRPr lang="en-US" sz="4200">
              <a:cs typeface="Calibri"/>
            </a:endParaRPr>
          </a:p>
          <a:p>
            <a:pPr marL="0" indent="0" fontAlgn="base">
              <a:lnSpc>
                <a:spcPct val="120000"/>
              </a:lnSpc>
              <a:buNone/>
            </a:pPr>
            <a:r>
              <a:rPr lang="en-US" sz="4200"/>
              <a:t>	Long Course Program (7 weeks | 20 </a:t>
            </a:r>
            <a:r>
              <a:rPr lang="en-US" sz="4200" err="1"/>
              <a:t>hrs</a:t>
            </a:r>
            <a:r>
              <a:rPr lang="en-US" sz="4200"/>
              <a:t>/</a:t>
            </a:r>
            <a:r>
              <a:rPr lang="en-US" sz="4200" err="1"/>
              <a:t>wk</a:t>
            </a:r>
            <a:r>
              <a:rPr lang="en-US" sz="4200"/>
              <a:t>)​</a:t>
            </a:r>
            <a:endParaRPr lang="en-US" sz="4200">
              <a:cs typeface="Calibri"/>
            </a:endParaRPr>
          </a:p>
          <a:p>
            <a:pPr marL="0" indent="0" fontAlgn="base">
              <a:lnSpc>
                <a:spcPct val="120000"/>
              </a:lnSpc>
              <a:buNone/>
            </a:pPr>
            <a:r>
              <a:rPr lang="en-US" sz="4200"/>
              <a:t>	Business Model Exploration: 100+ Interviews​</a:t>
            </a:r>
            <a:endParaRPr lang="en-US" sz="4200">
              <a:cs typeface="Calibri"/>
            </a:endParaRPr>
          </a:p>
          <a:p>
            <a:pPr marL="0" indent="0" fontAlgn="base">
              <a:buNone/>
            </a:pPr>
            <a:r>
              <a:rPr lang="en-US" sz="4200"/>
              <a:t>​</a:t>
            </a:r>
            <a:endParaRPr lang="en-US" sz="4200">
              <a:cs typeface="Calibri"/>
            </a:endParaRPr>
          </a:p>
          <a:p>
            <a:pPr marL="0" indent="0" fontAlgn="base">
              <a:buNone/>
            </a:pPr>
            <a:r>
              <a:rPr lang="en-US" sz="4500"/>
              <a:t>NASA, NIH, DOE, DOD…</a:t>
            </a:r>
            <a:endParaRPr lang="en-US" sz="4500">
              <a:cs typeface="Calibri"/>
            </a:endParaRP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747BA7-D32F-4FF6-AD5A-0834CE17D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881" y="3429000"/>
            <a:ext cx="2466206" cy="246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4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07FD3-DC6E-4790-978A-B7B15F754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ranklin Gothic Book"/>
              </a:rPr>
              <a:t>REGIONAL COHORTS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1D344-B30F-4711-A854-387B87249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/>
              <a:t>Course Description</a:t>
            </a:r>
          </a:p>
          <a:p>
            <a:pPr marL="0" indent="0">
              <a:buNone/>
            </a:pPr>
            <a:r>
              <a:rPr lang="en-US" sz="2400">
                <a:effectLst/>
              </a:rPr>
              <a:t>The 5-week course </a:t>
            </a:r>
            <a:r>
              <a:rPr lang="en-US" sz="2400"/>
              <a:t>provides</a:t>
            </a:r>
            <a:r>
              <a:rPr lang="en-US" sz="2400">
                <a:effectLst/>
              </a:rPr>
              <a:t> teams with access to an experiential learning process with customer discovery, aimed at successfully designing products and services that provide a clear benefit to customers.</a:t>
            </a:r>
            <a:r>
              <a:rPr lang="en-US" sz="2400"/>
              <a:t> </a:t>
            </a:r>
            <a:endParaRPr lang="en-US" sz="2400">
              <a:effectLst/>
              <a:cs typeface="Calibri"/>
            </a:endParaRP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Teams</a:t>
            </a:r>
            <a:r>
              <a:rPr lang="en-US" sz="2400">
                <a:effectLst/>
              </a:rPr>
              <a:t> </a:t>
            </a:r>
            <a:r>
              <a:rPr lang="en-US" sz="2400"/>
              <a:t>will</a:t>
            </a:r>
            <a:r>
              <a:rPr lang="en-US" sz="2400">
                <a:effectLst/>
              </a:rPr>
              <a:t> gain insights that can be leveraged in crafting a focused and clear commercialization strategy </a:t>
            </a:r>
            <a:r>
              <a:rPr lang="en-US" sz="2400"/>
              <a:t>as they translate</a:t>
            </a:r>
            <a:r>
              <a:rPr lang="en-US" sz="2400">
                <a:effectLst/>
              </a:rPr>
              <a:t> technology out of the lab and into the marketplace.</a:t>
            </a:r>
            <a:r>
              <a:rPr lang="en-US" sz="2400"/>
              <a:t> </a:t>
            </a:r>
            <a:endParaRPr lang="en-US" sz="2400">
              <a:effectLst/>
              <a:cs typeface="Calibri"/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56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07FD3-DC6E-4790-978A-B7B15F754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283"/>
            <a:ext cx="10515600" cy="976735"/>
          </a:xfrm>
        </p:spPr>
        <p:txBody>
          <a:bodyPr/>
          <a:lstStyle/>
          <a:p>
            <a:r>
              <a:rPr lang="en-US">
                <a:latin typeface="Franklin Gothic Book"/>
              </a:rPr>
              <a:t>2023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1D344-B30F-4711-A854-387B87249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581" y="1348509"/>
            <a:ext cx="5499918" cy="460888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b="1" i="1">
                <a:cs typeface="Calibri"/>
              </a:rPr>
              <a:t>Weekly Schedules:</a:t>
            </a:r>
            <a:endParaRPr lang="en-US" sz="2200" b="1" i="1"/>
          </a:p>
          <a:p>
            <a:pPr marL="0" indent="0">
              <a:buNone/>
            </a:pPr>
            <a:endParaRPr lang="en-US" sz="2200" b="1" i="1"/>
          </a:p>
          <a:p>
            <a:pPr marL="0" indent="0">
              <a:buNone/>
            </a:pPr>
            <a:r>
              <a:rPr lang="en-US" sz="2200" b="1" i="1">
                <a:effectLst/>
              </a:rPr>
              <a:t>1.</a:t>
            </a:r>
            <a:r>
              <a:rPr lang="en-US" sz="2200" b="1" i="1"/>
              <a:t>    </a:t>
            </a:r>
            <a:r>
              <a:rPr lang="en-US" sz="2400" b="1">
                <a:effectLst/>
              </a:rPr>
              <a:t>Intro to Customer Discovery</a:t>
            </a:r>
            <a:r>
              <a:rPr lang="en-US" sz="2400" b="1"/>
              <a:t> </a:t>
            </a: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 sz="2200" b="1">
                <a:effectLst/>
              </a:rPr>
              <a:t>	Coaching Session - </a:t>
            </a:r>
            <a:r>
              <a:rPr lang="en-US" sz="2200" b="1" i="1">
                <a:effectLst/>
              </a:rPr>
              <a:t>Discovery Strategy</a:t>
            </a:r>
            <a:r>
              <a:rPr lang="en-US" sz="2200" b="1" i="1"/>
              <a:t> </a:t>
            </a:r>
          </a:p>
          <a:p>
            <a:pPr marL="0" indent="0">
              <a:buNone/>
            </a:pPr>
            <a:r>
              <a:rPr lang="en-US" sz="2200" b="1">
                <a:effectLst/>
              </a:rPr>
              <a:t>2.</a:t>
            </a:r>
            <a:r>
              <a:rPr lang="en-US" sz="2200" b="1"/>
              <a:t>   </a:t>
            </a:r>
            <a:r>
              <a:rPr lang="en-US" sz="2200" b="1">
                <a:effectLst/>
              </a:rPr>
              <a:t> </a:t>
            </a:r>
            <a:r>
              <a:rPr lang="en-US" sz="2400" b="1">
                <a:effectLst/>
              </a:rPr>
              <a:t>Customer Value Propositions</a:t>
            </a:r>
            <a:r>
              <a:rPr lang="en-US" sz="2400" b="1"/>
              <a:t> </a:t>
            </a:r>
            <a:endParaRPr lang="en-US" sz="2400" b="1">
              <a:cs typeface="Calibri"/>
            </a:endParaRPr>
          </a:p>
          <a:p>
            <a:pPr marL="0" indent="0">
              <a:buNone/>
            </a:pPr>
            <a:r>
              <a:rPr lang="en-US" sz="2200" b="1">
                <a:effectLst/>
              </a:rPr>
              <a:t>	Coaching Session - </a:t>
            </a:r>
            <a:r>
              <a:rPr lang="en-US" sz="2200" b="1" i="1">
                <a:effectLst/>
              </a:rPr>
              <a:t>Ecosystem Models</a:t>
            </a:r>
            <a:r>
              <a:rPr lang="en-US" sz="2200" b="1" i="1"/>
              <a:t> </a:t>
            </a:r>
            <a:endParaRPr lang="en-US" sz="2200" b="1" i="1">
              <a:effectLst/>
            </a:endParaRPr>
          </a:p>
          <a:p>
            <a:pPr marL="0" indent="0">
              <a:buNone/>
            </a:pPr>
            <a:r>
              <a:rPr lang="en-US" sz="2400" b="1">
                <a:effectLst/>
              </a:rPr>
              <a:t>3.</a:t>
            </a:r>
            <a:r>
              <a:rPr lang="en-US" sz="2400" b="1"/>
              <a:t>  </a:t>
            </a:r>
            <a:r>
              <a:rPr lang="en-US" sz="2400" b="1">
                <a:effectLst/>
              </a:rPr>
              <a:t> Team Presentations</a:t>
            </a:r>
            <a:r>
              <a:rPr lang="en-US" sz="2400" b="1"/>
              <a:t> </a:t>
            </a:r>
            <a:endParaRPr lang="en-US" sz="2400" b="1">
              <a:cs typeface="Calibri"/>
            </a:endParaRPr>
          </a:p>
          <a:p>
            <a:pPr marL="0" indent="0">
              <a:buNone/>
            </a:pPr>
            <a:r>
              <a:rPr lang="en-US" sz="2200" b="1">
                <a:effectLst/>
              </a:rPr>
              <a:t>	Coaching Session - </a:t>
            </a:r>
            <a:r>
              <a:rPr lang="en-US" sz="2200" b="1" i="1">
                <a:effectLst/>
              </a:rPr>
              <a:t>Customer Problems</a:t>
            </a:r>
            <a:r>
              <a:rPr lang="en-US" sz="2200" b="1" i="1"/>
              <a:t> </a:t>
            </a:r>
            <a:endParaRPr lang="en-US" sz="2200" b="1" i="1">
              <a:effectLst/>
              <a:cs typeface="Calibri"/>
            </a:endParaRPr>
          </a:p>
          <a:p>
            <a:pPr marL="0" indent="0">
              <a:buNone/>
            </a:pPr>
            <a:r>
              <a:rPr lang="en-US" sz="2200" b="1"/>
              <a:t>4.    </a:t>
            </a:r>
            <a:r>
              <a:rPr lang="en-US" sz="2400" b="1"/>
              <a:t>Team Presentations </a:t>
            </a:r>
            <a:endParaRPr lang="en-US" sz="2400" b="1">
              <a:cs typeface="Calibri"/>
            </a:endParaRPr>
          </a:p>
          <a:p>
            <a:pPr marL="0" indent="0">
              <a:buNone/>
            </a:pPr>
            <a:r>
              <a:rPr lang="en-US" sz="2200" b="1"/>
              <a:t>	Coaching Session - </a:t>
            </a:r>
            <a:r>
              <a:rPr lang="en-US" sz="2200" b="1" i="1"/>
              <a:t>Customer Value Props </a:t>
            </a:r>
            <a:endParaRPr lang="en-US" sz="2200" b="1" i="1">
              <a:cs typeface="Calibri"/>
            </a:endParaRPr>
          </a:p>
          <a:p>
            <a:pPr marL="0" indent="0">
              <a:buNone/>
            </a:pPr>
            <a:r>
              <a:rPr lang="en-US" sz="2200" b="1"/>
              <a:t>5.    </a:t>
            </a:r>
            <a:r>
              <a:rPr lang="en-US" sz="2600" b="1"/>
              <a:t>Final Presentations </a:t>
            </a:r>
            <a:endParaRPr lang="en-US" sz="2600" b="1">
              <a:cs typeface="Calibri"/>
            </a:endParaRPr>
          </a:p>
          <a:p>
            <a:pPr marL="0" indent="0">
              <a:buNone/>
            </a:pPr>
            <a:r>
              <a:rPr lang="en-US" sz="2200" b="1"/>
              <a:t>	What's Next?</a:t>
            </a:r>
          </a:p>
          <a:p>
            <a:pPr marL="0" indent="0">
              <a:buNone/>
            </a:pPr>
            <a:endParaRPr lang="en-US" sz="1800" i="1">
              <a:effectLst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8308F9-14B3-46CC-BB2C-E655552ED417}"/>
              </a:ext>
            </a:extLst>
          </p:cNvPr>
          <p:cNvSpPr txBox="1">
            <a:spLocks/>
          </p:cNvSpPr>
          <p:nvPr/>
        </p:nvSpPr>
        <p:spPr>
          <a:xfrm>
            <a:off x="7721437" y="5294607"/>
            <a:ext cx="4470563" cy="13255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b="1">
                <a:solidFill>
                  <a:srgbClr val="503629"/>
                </a:solidFill>
              </a:rPr>
              <a:t>VISIT </a:t>
            </a:r>
            <a:r>
              <a:rPr lang="en-US" sz="2200" b="1">
                <a:solidFill>
                  <a:srgbClr val="50362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WWW.GP-ICORPS.ORG</a:t>
            </a:r>
            <a:r>
              <a:rPr lang="en-US" sz="2200" b="1">
                <a:solidFill>
                  <a:srgbClr val="503629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b="1">
                <a:solidFill>
                  <a:srgbClr val="503629"/>
                </a:solidFill>
              </a:rPr>
              <a:t>CONTACT </a:t>
            </a:r>
            <a:r>
              <a:rPr lang="en-US" sz="2200" b="1">
                <a:solidFill>
                  <a:srgbClr val="50362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INFO@GP-ICORPS.ORG</a:t>
            </a:r>
            <a:r>
              <a:rPr lang="en-US" sz="2200" b="1">
                <a:solidFill>
                  <a:srgbClr val="503629"/>
                </a:solidFill>
              </a:rPr>
              <a:t>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A1A2FF-50F7-7202-4116-9C5D1C36BEA2}"/>
              </a:ext>
            </a:extLst>
          </p:cNvPr>
          <p:cNvSpPr txBox="1">
            <a:spLocks/>
          </p:cNvSpPr>
          <p:nvPr/>
        </p:nvSpPr>
        <p:spPr>
          <a:xfrm>
            <a:off x="8413932" y="1352226"/>
            <a:ext cx="2563432" cy="31592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b="1" i="1">
                <a:cs typeface="Calibri"/>
              </a:rPr>
              <a:t>Cohort Dates:</a:t>
            </a:r>
            <a:endParaRPr lang="en-US" sz="1900" i="1">
              <a:cs typeface="Calibri"/>
            </a:endParaRPr>
          </a:p>
          <a:p>
            <a:pPr marL="0" indent="0">
              <a:buNone/>
            </a:pPr>
            <a:endParaRPr lang="en-US" sz="2400" b="1">
              <a:cs typeface="Calibri"/>
            </a:endParaRPr>
          </a:p>
          <a:p>
            <a:pPr marL="0" indent="0">
              <a:buNone/>
            </a:pPr>
            <a:r>
              <a:rPr lang="en-US" sz="2000" b="1">
                <a:cs typeface="Calibri"/>
              </a:rPr>
              <a:t>Mar 27 – Apr 24</a:t>
            </a:r>
          </a:p>
          <a:p>
            <a:pPr marL="0" indent="0">
              <a:buNone/>
            </a:pPr>
            <a:r>
              <a:rPr lang="en-US" sz="2000" b="1">
                <a:cs typeface="Calibri"/>
              </a:rPr>
              <a:t>May 19 – Jun 16</a:t>
            </a:r>
          </a:p>
          <a:p>
            <a:pPr marL="0" indent="0">
              <a:buNone/>
            </a:pPr>
            <a:r>
              <a:rPr lang="en-US" sz="2000" b="1">
                <a:cs typeface="Calibri"/>
              </a:rPr>
              <a:t>Jul 11 – Aug 8</a:t>
            </a:r>
          </a:p>
          <a:p>
            <a:pPr marL="0" indent="0">
              <a:buNone/>
            </a:pPr>
            <a:r>
              <a:rPr lang="en-US" sz="2000" b="1">
                <a:cs typeface="Calibri"/>
              </a:rPr>
              <a:t>Oct 20 – Nov 17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76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8DBE5-309E-1F42-AA09-A035C4D6F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can apply for regional I-Corps training?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4FB63-9C6D-8F48-BBB2-16F3A7323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Anyone with an entrepreneurial mindset and a concept</a:t>
            </a:r>
            <a:endParaRPr lang="en-US">
              <a:cs typeface="Calibri"/>
            </a:endParaRPr>
          </a:p>
          <a:p>
            <a:endParaRPr lang="en-US"/>
          </a:p>
          <a:p>
            <a:r>
              <a:rPr lang="en-US"/>
              <a:t>Traditional teams consist of:</a:t>
            </a:r>
          </a:p>
          <a:p>
            <a:pPr marL="914400" lvl="1" indent="-457200">
              <a:buAutoNum type="arabicPeriod"/>
            </a:pPr>
            <a:r>
              <a:rPr lang="en-US"/>
              <a:t>Scientific Lead (faculty)</a:t>
            </a:r>
            <a:endParaRPr lang="en-US">
              <a:cs typeface="Calibri" panose="020F0502020204030204"/>
            </a:endParaRPr>
          </a:p>
          <a:p>
            <a:pPr marL="914400" lvl="1" indent="-457200">
              <a:buAutoNum type="arabicPeriod"/>
            </a:pPr>
            <a:r>
              <a:rPr lang="en-US"/>
              <a:t>Entrepreneurial Lead (grad student)</a:t>
            </a:r>
            <a:endParaRPr lang="en-US">
              <a:cs typeface="Calibri"/>
            </a:endParaRPr>
          </a:p>
          <a:p>
            <a:pPr marL="914400" lvl="1" indent="-457200">
              <a:buAutoNum type="arabicPeriod"/>
            </a:pPr>
            <a:r>
              <a:rPr lang="en-US"/>
              <a:t>Community Mentor</a:t>
            </a:r>
            <a:endParaRPr lang="en-US">
              <a:cs typeface="Calibri"/>
            </a:endParaRPr>
          </a:p>
          <a:p>
            <a:endParaRPr lang="en-US"/>
          </a:p>
          <a:p>
            <a:r>
              <a:rPr lang="en-US"/>
              <a:t>Non-traditional teams can apply.  However, they are not eligible for national program.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3411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F525A-EF74-B045-815E-2573D8BEC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resources do applications need?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C6815-541C-8249-A29C-D47F5BA80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No financial commitment-fully funded by NSF</a:t>
            </a:r>
            <a:endParaRPr lang="en-US">
              <a:cs typeface="Calibri"/>
            </a:endParaRPr>
          </a:p>
          <a:p>
            <a:pPr lvl="1"/>
            <a:r>
              <a:rPr lang="en-US">
                <a:cs typeface="Calibri"/>
              </a:rPr>
              <a:t>In fact, we provide teams $1k stipend for participation</a:t>
            </a:r>
          </a:p>
          <a:p>
            <a:r>
              <a:rPr lang="en-US"/>
              <a:t>Participants must be committed to attending all classes and executing 20-25 customer interviews. </a:t>
            </a:r>
          </a:p>
          <a:p>
            <a:r>
              <a:rPr lang="en-US"/>
              <a:t>The classes are offered year-round in cohorts of 10-15 teams, meeting at various intervals to match your schedule.</a:t>
            </a:r>
          </a:p>
          <a:p>
            <a:r>
              <a:rPr lang="en-US"/>
              <a:t>All classes and most customer interviews are virtual and no travel is required.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4490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9DC8D-1033-4EBC-BE37-90D3606AE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492"/>
            <a:ext cx="10515600" cy="1325563"/>
          </a:xfrm>
        </p:spPr>
        <p:txBody>
          <a:bodyPr/>
          <a:lstStyle/>
          <a:p>
            <a:pPr algn="ctr"/>
            <a:r>
              <a:rPr lang="en-US"/>
              <a:t>APPLY NOW!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C21757-3AF4-41CE-9AA7-3F58F91E4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89" y="1937348"/>
            <a:ext cx="3151991" cy="281979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F32CFE-0297-3BBB-91ED-CD6D089D74BC}"/>
              </a:ext>
            </a:extLst>
          </p:cNvPr>
          <p:cNvSpPr txBox="1">
            <a:spLocks/>
          </p:cNvSpPr>
          <p:nvPr/>
        </p:nvSpPr>
        <p:spPr>
          <a:xfrm>
            <a:off x="554017" y="1743457"/>
            <a:ext cx="7352309" cy="2418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/>
              <a:t>Let the Hub Leadership know you are interested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/>
              <a:t>Build your team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b="1"/>
              <a:t>Submit an application</a:t>
            </a:r>
            <a:r>
              <a:rPr lang="en-US"/>
              <a:t>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06AE63-8FE2-A6EA-9EB1-8FB59EB5A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234" y="5729050"/>
            <a:ext cx="2528046" cy="81742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745F45C-06E4-444E-884C-7BCF3EC82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155" y="5352699"/>
            <a:ext cx="3721363" cy="119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671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503629"/>
      </a:dk1>
      <a:lt1>
        <a:srgbClr val="E7E6E6"/>
      </a:lt1>
      <a:dk2>
        <a:srgbClr val="D1D3D4"/>
      </a:dk2>
      <a:lt2>
        <a:srgbClr val="E7E6E6"/>
      </a:lt2>
      <a:accent1>
        <a:srgbClr val="B097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BA622F23801D4CBCEBBFFDF3975067" ma:contentTypeVersion="8" ma:contentTypeDescription="Create a new document." ma:contentTypeScope="" ma:versionID="3bc50a0edb36ab580e8802c669e19782">
  <xsd:schema xmlns:xsd="http://www.w3.org/2001/XMLSchema" xmlns:xs="http://www.w3.org/2001/XMLSchema" xmlns:p="http://schemas.microsoft.com/office/2006/metadata/properties" xmlns:ns2="c17e0b29-d814-4377-a6b4-432dda3d464d" xmlns:ns3="c64e291d-eb56-4262-996c-30daa6d857ef" targetNamespace="http://schemas.microsoft.com/office/2006/metadata/properties" ma:root="true" ma:fieldsID="e8e23ee0f3c1ba8e299c58b1632427ff" ns2:_="" ns3:_="">
    <xsd:import namespace="c17e0b29-d814-4377-a6b4-432dda3d464d"/>
    <xsd:import namespace="c64e291d-eb56-4262-996c-30daa6d857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e0b29-d814-4377-a6b4-432dda3d46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4d6df8f-d6bb-45dc-bd80-81c67b4c63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4e291d-eb56-4262-996c-30daa6d857e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3fb751f-a6c1-4084-b6ab-de8074b63c8d}" ma:internalName="TaxCatchAll" ma:showField="CatchAllData" ma:web="c64e291d-eb56-4262-996c-30daa6d857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4e291d-eb56-4262-996c-30daa6d857ef" xsi:nil="true"/>
    <lcf76f155ced4ddcb4097134ff3c332f xmlns="c17e0b29-d814-4377-a6b4-432dda3d464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66475F5-BD73-4361-B191-636370921D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562731-BE90-464B-AE08-AB61217DF9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e0b29-d814-4377-a6b4-432dda3d464d"/>
    <ds:schemaRef ds:uri="c64e291d-eb56-4262-996c-30daa6d857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C415EE-588F-49FC-954A-94FB9EB3C80D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df969145-4edf-4506-a6bc-da80b86272d4"/>
    <ds:schemaRef ds:uri="http://purl.org/dc/terms/"/>
    <ds:schemaRef ds:uri="6f6a6f29-b75b-451f-bcd1-5f40e2d2946a"/>
    <ds:schemaRef ds:uri="http://schemas.microsoft.com/office/2006/metadata/properties"/>
    <ds:schemaRef ds:uri="http://www.w3.org/XML/1998/namespace"/>
    <ds:schemaRef ds:uri="c64e291d-eb56-4262-996c-30daa6d857ef"/>
    <ds:schemaRef ds:uri="c17e0b29-d814-4377-a6b4-432dda3d464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What is I-Corps?</vt:lpstr>
      <vt:lpstr>Program Outcomes</vt:lpstr>
      <vt:lpstr>Program Options</vt:lpstr>
      <vt:lpstr>REGIONAL COHORTS</vt:lpstr>
      <vt:lpstr>2023 SESSIONS</vt:lpstr>
      <vt:lpstr>Who can apply for regional I-Corps training?</vt:lpstr>
      <vt:lpstr>What resources do applications need?</vt:lpstr>
      <vt:lpstr>APPLY NOW!</vt:lpstr>
      <vt:lpstr>Questions!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Abuhl</dc:creator>
  <cp:revision>2</cp:revision>
  <dcterms:created xsi:type="dcterms:W3CDTF">2023-03-02T18:28:32Z</dcterms:created>
  <dcterms:modified xsi:type="dcterms:W3CDTF">2023-04-11T19:44:28Z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0x010100EFBA622F23801D4CBCEBBFFDF3975067</vt:lpwstr>
  </property>
  <property fmtid="{D5CDD505-2E9C-101B-9397-08002B2CF9AE}" pid="3" name="MediaServiceImageTags">
    <vt:lpwstr/>
  </property>
</Properties>
</file>