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letter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32B"/>
    <a:srgbClr val="0000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42" y="90"/>
      </p:cViewPr>
      <p:guideLst>
        <p:guide orient="horz" pos="215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748" cy="3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115" y="1"/>
            <a:ext cx="4028748" cy="3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948" y="3330245"/>
            <a:ext cx="7436505" cy="315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968"/>
            <a:ext cx="4028748" cy="3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defTabSz="931887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115" y="6658968"/>
            <a:ext cx="4028748" cy="34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/>
            </a:lvl1pPr>
          </a:lstStyle>
          <a:p>
            <a:fld id="{60469120-B6A0-4784-85A0-80EE24570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0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9794" indent="-287676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53764" indent="-231059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15882" indent="-231059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76470" indent="-231059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7165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57860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398555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39250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AB2BC218-190C-440C-AC32-0C2A2E4BDDC3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Front</a:t>
            </a:r>
            <a:r>
              <a:rPr lang="en-US" baseline="0" dirty="0" smtClean="0"/>
              <a:t> and Back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794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9794" indent="-287676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53764" indent="-231059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15882" indent="-231059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76470" indent="-231059" defTabSz="93188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7165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57860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398555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39250" indent="-231059" defTabSz="931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ABDCF064-448F-4EAB-9C6C-8759FF4EC21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Inside</a:t>
            </a:r>
          </a:p>
        </p:txBody>
      </p:sp>
    </p:spTree>
    <p:extLst>
      <p:ext uri="{BB962C8B-B14F-4D97-AF65-F5344CB8AC3E}">
        <p14:creationId xmlns:p14="http://schemas.microsoft.com/office/powerpoint/2010/main" val="309353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A7D6-3FDB-441B-8029-80FD9D6E4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A4F5-1597-458D-B1EA-D5A3AAE0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2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788C-DC8F-4C6C-8602-ACC62D08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7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ACA70-5BE2-4940-AF33-F88E310A5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CEE92-BA7F-43E8-A1D1-5DA24F7D2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9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497D6-443E-40A7-B365-B41A82A7C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0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FDF0-8A9F-4065-B5C1-AF8C06B19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9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BF37C-9373-4A56-9041-BA76A1EF4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68950-93DC-4206-B5D5-B5A8C1853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A456-86EA-4E78-AD0D-C1C16C72C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6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92A62-013A-4970-85C7-CDC68ADB0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8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2240DA-A020-46F6-B2D4-D23FD014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5019675" y="266700"/>
            <a:ext cx="3819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3200" b="1" dirty="0">
                <a:latin typeface="Goudy Old Style" pitchFamily="18" charset="0"/>
              </a:rPr>
              <a:t>UNMC Graduate Student Association</a:t>
            </a:r>
          </a:p>
        </p:txBody>
      </p:sp>
      <p:sp>
        <p:nvSpPr>
          <p:cNvPr id="2052" name="Text Box 32"/>
          <p:cNvSpPr txBox="1">
            <a:spLocks noChangeArrowheads="1"/>
          </p:cNvSpPr>
          <p:nvPr/>
        </p:nvSpPr>
        <p:spPr bwMode="auto">
          <a:xfrm>
            <a:off x="123523" y="459658"/>
            <a:ext cx="1917370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President: </a:t>
            </a:r>
            <a:r>
              <a:rPr lang="en-US" sz="1400" dirty="0" smtClean="0">
                <a:latin typeface="Goudy Old Style" pitchFamily="18" charset="0"/>
              </a:rPr>
              <a:t>Tyler Scherr, </a:t>
            </a:r>
            <a:endParaRPr lang="en-US" sz="1400" dirty="0">
              <a:latin typeface="Goudy Old Style" pitchFamily="18" charset="0"/>
            </a:endParaRPr>
          </a:p>
          <a:p>
            <a:r>
              <a:rPr lang="en-US" sz="1400" dirty="0" smtClean="0">
                <a:latin typeface="Goudy Old Style" panose="02020502050305020303" pitchFamily="18" charset="0"/>
              </a:rPr>
              <a:t>tyler.scherr@unmc.edu</a:t>
            </a:r>
            <a:endParaRPr lang="en-US" sz="1400" dirty="0">
              <a:latin typeface="Goudy Old Style" panose="02020502050305020303" pitchFamily="18" charset="0"/>
            </a:endParaRPr>
          </a:p>
        </p:txBody>
      </p:sp>
      <p:sp>
        <p:nvSpPr>
          <p:cNvPr id="2053" name="Text Box 34"/>
          <p:cNvSpPr txBox="1">
            <a:spLocks noChangeArrowheads="1"/>
          </p:cNvSpPr>
          <p:nvPr/>
        </p:nvSpPr>
        <p:spPr bwMode="auto">
          <a:xfrm>
            <a:off x="304800" y="66675"/>
            <a:ext cx="396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2000" b="1" u="sng" dirty="0">
                <a:latin typeface="Goudy Old Style" pitchFamily="18" charset="0"/>
              </a:rPr>
              <a:t>GSA Executive Council</a:t>
            </a:r>
          </a:p>
        </p:txBody>
      </p:sp>
      <p:sp>
        <p:nvSpPr>
          <p:cNvPr id="2054" name="Text Box 35"/>
          <p:cNvSpPr txBox="1">
            <a:spLocks noChangeArrowheads="1"/>
          </p:cNvSpPr>
          <p:nvPr/>
        </p:nvSpPr>
        <p:spPr bwMode="auto">
          <a:xfrm>
            <a:off x="1829166" y="1058224"/>
            <a:ext cx="2554944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Vice-President: </a:t>
            </a:r>
            <a:r>
              <a:rPr lang="en-US" sz="1400" dirty="0" smtClean="0">
                <a:latin typeface="Goudy Old Style" pitchFamily="18" charset="0"/>
              </a:rPr>
              <a:t>Shalis Ammons, shalis.ammons@unmc.edu</a:t>
            </a:r>
            <a:endParaRPr lang="en-US" sz="1400" dirty="0">
              <a:latin typeface="Goudy Old Style" pitchFamily="18" charset="0"/>
            </a:endParaRPr>
          </a:p>
        </p:txBody>
      </p:sp>
      <p:sp>
        <p:nvSpPr>
          <p:cNvPr id="2055" name="Text Box 36"/>
          <p:cNvSpPr txBox="1">
            <a:spLocks noChangeArrowheads="1"/>
          </p:cNvSpPr>
          <p:nvPr/>
        </p:nvSpPr>
        <p:spPr bwMode="auto">
          <a:xfrm>
            <a:off x="2221195" y="2564256"/>
            <a:ext cx="2052668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Secretary: </a:t>
            </a:r>
            <a:r>
              <a:rPr lang="en-US" sz="1400" dirty="0" err="1" smtClean="0">
                <a:latin typeface="Goudy Old Style" pitchFamily="18" charset="0"/>
              </a:rPr>
              <a:t>Rajvi</a:t>
            </a:r>
            <a:r>
              <a:rPr lang="en-US" sz="1400" dirty="0" smtClean="0">
                <a:latin typeface="Goudy Old Style" pitchFamily="18" charset="0"/>
              </a:rPr>
              <a:t> </a:t>
            </a:r>
            <a:r>
              <a:rPr lang="en-US" sz="1400" dirty="0" err="1" smtClean="0">
                <a:latin typeface="Goudy Old Style" pitchFamily="18" charset="0"/>
              </a:rPr>
              <a:t>Wani</a:t>
            </a:r>
            <a:r>
              <a:rPr lang="en-US" sz="1400" dirty="0" smtClean="0">
                <a:latin typeface="Goudy Old Style" pitchFamily="18" charset="0"/>
              </a:rPr>
              <a:t>, rajvi.wani@unmc.edu </a:t>
            </a:r>
          </a:p>
        </p:txBody>
      </p:sp>
      <p:sp>
        <p:nvSpPr>
          <p:cNvPr id="2056" name="Text Box 37"/>
          <p:cNvSpPr txBox="1">
            <a:spLocks noChangeArrowheads="1"/>
          </p:cNvSpPr>
          <p:nvPr/>
        </p:nvSpPr>
        <p:spPr bwMode="auto">
          <a:xfrm>
            <a:off x="186153" y="3219678"/>
            <a:ext cx="2622820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Treasurer: </a:t>
            </a:r>
            <a:r>
              <a:rPr lang="en-US" sz="1400" dirty="0" err="1" smtClean="0">
                <a:latin typeface="Goudy Old Style" pitchFamily="18" charset="0"/>
              </a:rPr>
              <a:t>Shashank</a:t>
            </a:r>
            <a:r>
              <a:rPr lang="en-US" sz="1400" dirty="0" smtClean="0">
                <a:latin typeface="Goudy Old Style" pitchFamily="18" charset="0"/>
              </a:rPr>
              <a:t> </a:t>
            </a:r>
            <a:r>
              <a:rPr lang="en-US" sz="1400" dirty="0" err="1" smtClean="0">
                <a:latin typeface="Goudy Old Style" pitchFamily="18" charset="0"/>
              </a:rPr>
              <a:t>Shrishrimal</a:t>
            </a:r>
            <a:r>
              <a:rPr lang="en-US" sz="1400" dirty="0" smtClean="0">
                <a:latin typeface="Goudy Old Style" pitchFamily="18" charset="0"/>
              </a:rPr>
              <a:t>, </a:t>
            </a:r>
          </a:p>
          <a:p>
            <a:pPr eaLnBrk="1" hangingPunct="1"/>
            <a:r>
              <a:rPr lang="en-US" sz="1400" dirty="0" smtClean="0">
                <a:latin typeface="Goudy Old Style" pitchFamily="18" charset="0"/>
              </a:rPr>
              <a:t>shashank.shrishrimal@unmc.edu</a:t>
            </a:r>
            <a:endParaRPr lang="en-US" sz="1400" dirty="0">
              <a:latin typeface="Goudy Old Style" pitchFamily="18" charset="0"/>
            </a:endParaRPr>
          </a:p>
        </p:txBody>
      </p:sp>
      <p:sp>
        <p:nvSpPr>
          <p:cNvPr id="2057" name="Text Box 38"/>
          <p:cNvSpPr txBox="1">
            <a:spLocks noChangeArrowheads="1"/>
          </p:cNvSpPr>
          <p:nvPr/>
        </p:nvSpPr>
        <p:spPr bwMode="auto">
          <a:xfrm>
            <a:off x="1816641" y="3815068"/>
            <a:ext cx="2554944" cy="9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Alumni Chair: </a:t>
            </a:r>
            <a:r>
              <a:rPr lang="en-US" sz="1400" dirty="0" smtClean="0">
                <a:latin typeface="Goudy Old Style" pitchFamily="18" charset="0"/>
              </a:rPr>
              <a:t>Tim </a:t>
            </a:r>
            <a:r>
              <a:rPr lang="en-US" sz="1400" dirty="0" err="1" smtClean="0">
                <a:latin typeface="Goudy Old Style" pitchFamily="18" charset="0"/>
              </a:rPr>
              <a:t>Bielecki</a:t>
            </a:r>
            <a:r>
              <a:rPr lang="en-US" sz="1400" dirty="0" smtClean="0">
                <a:latin typeface="Goudy Old Style" pitchFamily="18" charset="0"/>
              </a:rPr>
              <a:t>, tim.bielecki@unmc.edu</a:t>
            </a:r>
          </a:p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Outreach Chair: </a:t>
            </a:r>
            <a:r>
              <a:rPr lang="en-US" sz="1400" dirty="0" smtClean="0">
                <a:latin typeface="Goudy Old Style" pitchFamily="18" charset="0"/>
              </a:rPr>
              <a:t>Kristin </a:t>
            </a:r>
            <a:r>
              <a:rPr lang="en-US" sz="1400" dirty="0" err="1" smtClean="0">
                <a:latin typeface="Goudy Old Style" pitchFamily="18" charset="0"/>
              </a:rPr>
              <a:t>Wipfler</a:t>
            </a:r>
            <a:r>
              <a:rPr lang="en-US" sz="1400" dirty="0" smtClean="0">
                <a:latin typeface="Goudy Old Style" pitchFamily="18" charset="0"/>
              </a:rPr>
              <a:t>, kristin.wipfler@unmc.edu</a:t>
            </a:r>
            <a:endParaRPr lang="en-US" sz="1400" dirty="0">
              <a:latin typeface="Goudy Old Style" pitchFamily="18" charset="0"/>
            </a:endParaRPr>
          </a:p>
        </p:txBody>
      </p:sp>
      <p:sp>
        <p:nvSpPr>
          <p:cNvPr id="206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Frame 24"/>
          <p:cNvSpPr>
            <a:spLocks noChangeArrowheads="1"/>
          </p:cNvSpPr>
          <p:nvPr/>
        </p:nvSpPr>
        <p:spPr bwMode="auto">
          <a:xfrm>
            <a:off x="4876800" y="104775"/>
            <a:ext cx="4114800" cy="6400800"/>
          </a:xfrm>
          <a:custGeom>
            <a:avLst/>
            <a:gdLst>
              <a:gd name="T0" fmla="*/ 2057400 w 4114800"/>
              <a:gd name="T1" fmla="*/ 0 h 6400800"/>
              <a:gd name="T2" fmla="*/ 0 w 4114800"/>
              <a:gd name="T3" fmla="*/ 3200400 h 6400800"/>
              <a:gd name="T4" fmla="*/ 2057400 w 4114800"/>
              <a:gd name="T5" fmla="*/ 6400800 h 6400800"/>
              <a:gd name="T6" fmla="*/ 4114800 w 4114800"/>
              <a:gd name="T7" fmla="*/ 3200400 h 6400800"/>
              <a:gd name="T8" fmla="*/ 3 60000 65536"/>
              <a:gd name="T9" fmla="*/ 2 60000 65536"/>
              <a:gd name="T10" fmla="*/ 1 60000 65536"/>
              <a:gd name="T11" fmla="*/ 0 60000 65536"/>
              <a:gd name="T12" fmla="*/ 129287 w 4114800"/>
              <a:gd name="T13" fmla="*/ 129287 h 6400800"/>
              <a:gd name="T14" fmla="*/ 3985513 w 4114800"/>
              <a:gd name="T15" fmla="*/ 6271513 h 6400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14800" h="6400800">
                <a:moveTo>
                  <a:pt x="0" y="0"/>
                </a:moveTo>
                <a:lnTo>
                  <a:pt x="4114800" y="0"/>
                </a:lnTo>
                <a:lnTo>
                  <a:pt x="4114800" y="6400800"/>
                </a:lnTo>
                <a:lnTo>
                  <a:pt x="0" y="6400800"/>
                </a:lnTo>
                <a:close/>
                <a:moveTo>
                  <a:pt x="129287" y="129287"/>
                </a:moveTo>
                <a:lnTo>
                  <a:pt x="129287" y="6271513"/>
                </a:lnTo>
                <a:lnTo>
                  <a:pt x="3985513" y="6271513"/>
                </a:lnTo>
                <a:lnTo>
                  <a:pt x="3985513" y="129287"/>
                </a:lnTo>
                <a:close/>
              </a:path>
            </a:pathLst>
          </a:custGeom>
          <a:gradFill rotWithShape="1">
            <a:gsLst>
              <a:gs pos="0">
                <a:srgbClr val="AB132B"/>
              </a:gs>
              <a:gs pos="25000">
                <a:srgbClr val="AB132B"/>
              </a:gs>
              <a:gs pos="100000">
                <a:srgbClr val="AB132B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6762750" y="4278727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AB132B"/>
                </a:solidFill>
                <a:latin typeface="Goudy Old Style" pitchFamily="18" charset="0"/>
              </a:rPr>
              <a:t>2015-2016 </a:t>
            </a:r>
            <a:endParaRPr lang="en-US" sz="2000" b="1" dirty="0">
              <a:solidFill>
                <a:srgbClr val="AB132B"/>
              </a:solidFill>
              <a:latin typeface="Goudy Old Style" pitchFamily="18" charset="0"/>
            </a:endParaRPr>
          </a:p>
          <a:p>
            <a:pPr algn="ctr" eaLnBrk="1" hangingPunct="1"/>
            <a:r>
              <a:rPr lang="en-US" sz="2000" b="1" dirty="0">
                <a:solidFill>
                  <a:srgbClr val="AB132B"/>
                </a:solidFill>
                <a:latin typeface="Goudy Old Style" pitchFamily="18" charset="0"/>
              </a:rPr>
              <a:t>Academic Year</a:t>
            </a:r>
          </a:p>
        </p:txBody>
      </p:sp>
      <p:pic>
        <p:nvPicPr>
          <p:cNvPr id="2064" name="Picture 47" descr="comic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065588"/>
            <a:ext cx="174307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38"/>
          <p:cNvSpPr txBox="1">
            <a:spLocks noChangeArrowheads="1"/>
          </p:cNvSpPr>
          <p:nvPr/>
        </p:nvSpPr>
        <p:spPr bwMode="auto">
          <a:xfrm>
            <a:off x="223730" y="4905324"/>
            <a:ext cx="3296085" cy="52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dirty="0" err="1" smtClean="0">
                <a:solidFill>
                  <a:srgbClr val="AB132B"/>
                </a:solidFill>
                <a:latin typeface="Goudy Old Style" pitchFamily="18" charset="0"/>
              </a:rPr>
              <a:t>Interprofessional</a:t>
            </a:r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 Education Chair: </a:t>
            </a:r>
          </a:p>
          <a:p>
            <a:pPr eaLnBrk="1" hangingPunct="1"/>
            <a:r>
              <a:rPr lang="en-US" sz="1400" dirty="0" smtClean="0">
                <a:latin typeface="Goudy Old Style" pitchFamily="18" charset="0"/>
              </a:rPr>
              <a:t>Keenan Hartert, Keenan.hartert@unmc.edu</a:t>
            </a:r>
            <a:endParaRPr lang="en-US" sz="1400" dirty="0">
              <a:latin typeface="Goudy Old Style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54170" y="1467293"/>
            <a:ext cx="3454401" cy="2598295"/>
          </a:xfrm>
          <a:prstGeom prst="rect">
            <a:avLst/>
          </a:prstGeom>
          <a:solidFill>
            <a:srgbClr val="AB132B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t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Goudy Old Style" pitchFamily="-108" charset="0"/>
              </a:rPr>
              <a:t>The Graduate Student Association (GSA) is the representative </a:t>
            </a:r>
            <a:r>
              <a:rPr lang="en-US" b="1" dirty="0" smtClean="0">
                <a:solidFill>
                  <a:schemeClr val="bg1"/>
                </a:solidFill>
                <a:latin typeface="Goudy Old Style" pitchFamily="-108" charset="0"/>
              </a:rPr>
              <a:t>for </a:t>
            </a:r>
            <a:r>
              <a:rPr lang="en-US" b="1" dirty="0">
                <a:solidFill>
                  <a:schemeClr val="bg1"/>
                </a:solidFill>
                <a:latin typeface="Goudy Old Style" pitchFamily="-108" charset="0"/>
              </a:rPr>
              <a:t>all </a:t>
            </a:r>
            <a:r>
              <a:rPr lang="en-US" b="1" dirty="0" smtClean="0">
                <a:solidFill>
                  <a:schemeClr val="bg1"/>
                </a:solidFill>
                <a:latin typeface="Goudy Old Style" pitchFamily="-108" charset="0"/>
              </a:rPr>
              <a:t>graduate </a:t>
            </a:r>
            <a:r>
              <a:rPr lang="en-US" b="1" dirty="0">
                <a:solidFill>
                  <a:schemeClr val="bg1"/>
                </a:solidFill>
                <a:latin typeface="Goudy Old Style" pitchFamily="-108" charset="0"/>
              </a:rPr>
              <a:t>students at </a:t>
            </a:r>
            <a:r>
              <a:rPr lang="en-US" b="1" dirty="0" smtClean="0">
                <a:solidFill>
                  <a:schemeClr val="bg1"/>
                </a:solidFill>
                <a:latin typeface="Goudy Old Style" pitchFamily="-108" charset="0"/>
              </a:rPr>
              <a:t>UNMC! </a:t>
            </a:r>
            <a:endParaRPr lang="en-US" b="1" dirty="0">
              <a:solidFill>
                <a:schemeClr val="bg1"/>
              </a:solidFill>
              <a:latin typeface="Goudy Old Style" pitchFamily="-108" charset="0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148574" y="1719420"/>
            <a:ext cx="3458923" cy="95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r>
              <a:rPr lang="en-US" sz="1400" b="1" dirty="0">
                <a:solidFill>
                  <a:srgbClr val="AB132B"/>
                </a:solidFill>
                <a:latin typeface="Goudy Old Style" pitchFamily="18" charset="0"/>
              </a:rPr>
              <a:t>International Student </a:t>
            </a:r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Chairs</a:t>
            </a:r>
            <a:r>
              <a:rPr lang="en-US" sz="1400" b="1" dirty="0" smtClean="0">
                <a:latin typeface="Goudy Old Style" pitchFamily="18" charset="0"/>
              </a:rPr>
              <a:t>: </a:t>
            </a:r>
            <a:r>
              <a:rPr lang="en-US" sz="1400" dirty="0" smtClean="0">
                <a:latin typeface="Goudy Old Style" pitchFamily="18" charset="0"/>
              </a:rPr>
              <a:t>Simarjeet Negi, simarjeet.negi@unmc.edu &amp; Zoumana Traore, zoumana.traore@unmc.edu</a:t>
            </a:r>
            <a:endParaRPr lang="en-US" sz="1400" dirty="0">
              <a:latin typeface="Goudy Old Style" panose="02020502050305020303" pitchFamily="18" charset="0"/>
            </a:endParaRPr>
          </a:p>
          <a:p>
            <a:endParaRPr lang="en-US" sz="1400" dirty="0">
              <a:solidFill>
                <a:srgbClr val="AB132B"/>
              </a:solidFill>
              <a:latin typeface="Goudy Old Style" panose="02020502050305020303" pitchFamily="18" charset="0"/>
            </a:endParaRPr>
          </a:p>
        </p:txBody>
      </p:sp>
      <p:sp>
        <p:nvSpPr>
          <p:cNvPr id="2066" name="Text Box 9"/>
          <p:cNvSpPr txBox="1">
            <a:spLocks noChangeArrowheads="1"/>
          </p:cNvSpPr>
          <p:nvPr/>
        </p:nvSpPr>
        <p:spPr bwMode="auto">
          <a:xfrm>
            <a:off x="5286376" y="2568576"/>
            <a:ext cx="3422196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/>
            <a:r>
              <a:rPr lang="en-US" sz="1400" b="1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Many ways to stay connected to GSA &amp; receive important student information: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Weekly GSA Emails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GSA Blog: </a:t>
            </a:r>
            <a:r>
              <a:rPr lang="en-US" sz="1400" b="1" u="sng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blog.unmc.edu/</a:t>
            </a:r>
            <a:r>
              <a:rPr lang="en-US" sz="1400" b="1" u="sng" dirty="0" err="1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gsa</a:t>
            </a:r>
            <a:r>
              <a:rPr lang="en-US" sz="1400" b="1" u="sng" dirty="0" smtClean="0">
                <a:solidFill>
                  <a:schemeClr val="bg1"/>
                </a:solidFill>
                <a:latin typeface="Goudy Old Style" pitchFamily="18" charset="0"/>
                <a:cs typeface="Arial" pitchFamily="34" charset="0"/>
              </a:rPr>
              <a:t>/</a:t>
            </a:r>
            <a:endParaRPr lang="en-US" sz="1400" b="1" dirty="0">
              <a:solidFill>
                <a:schemeClr val="bg1"/>
              </a:solidFill>
              <a:latin typeface="Goudy Old Style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Goudy Old Style" pitchFamily="18" charset="0"/>
              </a:rPr>
              <a:t>GSA Facebook Group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Goudy Old Style" pitchFamily="18" charset="0"/>
              </a:rPr>
              <a:t>UNMC GSA YouTube Channel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Goudy Old Style" pitchFamily="18" charset="0"/>
              </a:rPr>
              <a:t>UNMC GSA on Twitter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1485561" y="5764179"/>
            <a:ext cx="3030073" cy="73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400" b="1" u="sng" dirty="0" smtClean="0">
                <a:solidFill>
                  <a:srgbClr val="AB132B"/>
                </a:solidFill>
                <a:latin typeface="Goudy Old Style" pitchFamily="18" charset="0"/>
              </a:rPr>
              <a:t>Social Chairs</a:t>
            </a:r>
            <a:r>
              <a:rPr lang="en-US" sz="1400" b="1" dirty="0" smtClean="0">
                <a:solidFill>
                  <a:srgbClr val="AB132B"/>
                </a:solidFill>
                <a:latin typeface="Goudy Old Style" pitchFamily="18" charset="0"/>
              </a:rPr>
              <a:t>: </a:t>
            </a:r>
            <a:r>
              <a:rPr lang="en-US" sz="1400" dirty="0" smtClean="0">
                <a:latin typeface="Goudy Old Style" pitchFamily="18" charset="0"/>
              </a:rPr>
              <a:t>Margaret Taylor, margaret.taylor@unmc.edu and</a:t>
            </a:r>
            <a:endParaRPr lang="en-US" sz="1400" u="sng" dirty="0">
              <a:latin typeface="Goudy Old Style" pitchFamily="18" charset="0"/>
            </a:endParaRPr>
          </a:p>
          <a:p>
            <a:pPr eaLnBrk="1" hangingPunct="1"/>
            <a:r>
              <a:rPr lang="en-US" sz="1400" dirty="0" smtClean="0">
                <a:latin typeface="Goudy Old Style" pitchFamily="18" charset="0"/>
              </a:rPr>
              <a:t>Cheng Wang, cheng.wang@unmc.edu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378" y="4905324"/>
            <a:ext cx="1945822" cy="134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31" y="5676308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7" y="5697185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8" r="18630"/>
          <a:stretch/>
        </p:blipFill>
        <p:spPr bwMode="auto">
          <a:xfrm>
            <a:off x="3469709" y="4778375"/>
            <a:ext cx="80166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7" y="3823419"/>
            <a:ext cx="732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11" y="3834918"/>
            <a:ext cx="68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7" t="12442" r="23712"/>
          <a:stretch/>
        </p:blipFill>
        <p:spPr bwMode="auto">
          <a:xfrm>
            <a:off x="2963196" y="3034294"/>
            <a:ext cx="770184" cy="80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030" y="2390775"/>
            <a:ext cx="54946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04"/>
          <a:stretch/>
        </p:blipFill>
        <p:spPr bwMode="auto">
          <a:xfrm>
            <a:off x="2040893" y="419100"/>
            <a:ext cx="725334" cy="63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54" b="7796"/>
          <a:stretch/>
        </p:blipFill>
        <p:spPr bwMode="auto">
          <a:xfrm>
            <a:off x="851947" y="982872"/>
            <a:ext cx="914400" cy="73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6" r="23497" b="9178"/>
          <a:stretch/>
        </p:blipFill>
        <p:spPr bwMode="auto">
          <a:xfrm>
            <a:off x="309276" y="2413158"/>
            <a:ext cx="547147" cy="83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1" r="23117"/>
          <a:stretch/>
        </p:blipFill>
        <p:spPr bwMode="auto">
          <a:xfrm>
            <a:off x="3551439" y="1641033"/>
            <a:ext cx="63820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4"/>
          <p:cNvSpPr txBox="1">
            <a:spLocks noChangeArrowheads="1"/>
          </p:cNvSpPr>
          <p:nvPr/>
        </p:nvSpPr>
        <p:spPr bwMode="auto">
          <a:xfrm>
            <a:off x="4811711" y="279908"/>
            <a:ext cx="3867151" cy="314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33" tIns="45717" rIns="91433" bIns="45717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AB132B"/>
                </a:solidFill>
                <a:latin typeface="Goudy Old Style" pitchFamily="18" charset="0"/>
              </a:rPr>
              <a:t>Upcoming </a:t>
            </a:r>
            <a:r>
              <a:rPr lang="en-US" sz="2400" b="1" dirty="0">
                <a:solidFill>
                  <a:srgbClr val="AB132B"/>
                </a:solidFill>
                <a:latin typeface="Goudy Old Style" pitchFamily="18" charset="0"/>
              </a:rPr>
              <a:t>GSA Events:</a:t>
            </a:r>
          </a:p>
          <a:p>
            <a:pPr eaLnBrk="1" hangingPunct="1"/>
            <a:endParaRPr lang="en-US" sz="800" b="1" u="sng" dirty="0">
              <a:latin typeface="Goudy Old Style" pitchFamily="18" charset="0"/>
            </a:endParaRPr>
          </a:p>
          <a:p>
            <a:pPr eaLnBrk="1" hangingPunct="1"/>
            <a:r>
              <a:rPr lang="en-US" sz="1600" b="1" dirty="0" smtClean="0">
                <a:latin typeface="Goudy Old Style" pitchFamily="18" charset="0"/>
              </a:rPr>
              <a:t>Friday, August 21</a:t>
            </a:r>
            <a:r>
              <a:rPr lang="en-US" sz="1600" b="1" baseline="30000" dirty="0" smtClean="0">
                <a:latin typeface="Goudy Old Style" pitchFamily="18" charset="0"/>
              </a:rPr>
              <a:t>st</a:t>
            </a:r>
            <a:r>
              <a:rPr lang="en-US" sz="1600" b="1" dirty="0" smtClean="0">
                <a:latin typeface="Goudy Old Style" pitchFamily="18" charset="0"/>
              </a:rPr>
              <a:t> –</a:t>
            </a:r>
            <a:r>
              <a:rPr lang="en-US" sz="1600" dirty="0" smtClean="0">
                <a:latin typeface="Goudy Old Style" pitchFamily="18" charset="0"/>
              </a:rPr>
              <a:t> </a:t>
            </a:r>
            <a:r>
              <a:rPr lang="en-US" sz="1600" b="1" dirty="0">
                <a:latin typeface="Goudy Old Style" pitchFamily="18" charset="0"/>
              </a:rPr>
              <a:t>Welcome Back </a:t>
            </a:r>
            <a:r>
              <a:rPr lang="en-US" sz="1600" b="1" dirty="0" smtClean="0">
                <a:latin typeface="Goudy Old Style" pitchFamily="18" charset="0"/>
              </a:rPr>
              <a:t>BBQ</a:t>
            </a:r>
          </a:p>
          <a:p>
            <a:pPr marL="228600" eaLnBrk="1" hangingPunct="1"/>
            <a:r>
              <a:rPr lang="en-US" sz="1600" dirty="0" smtClean="0">
                <a:latin typeface="Goudy Old Style" pitchFamily="18" charset="0"/>
              </a:rPr>
              <a:t>5 - 10 pm on Sorrell green space </a:t>
            </a:r>
          </a:p>
          <a:p>
            <a:pPr marL="228600" eaLnBrk="1" hangingPunct="1"/>
            <a:r>
              <a:rPr lang="en-US" sz="1600" dirty="0" smtClean="0">
                <a:latin typeface="Goudy Old Style" pitchFamily="18" charset="0"/>
              </a:rPr>
              <a:t>OR Sorrell 2</a:t>
            </a:r>
            <a:r>
              <a:rPr lang="en-US" sz="1600" baseline="30000" dirty="0" smtClean="0">
                <a:latin typeface="Goudy Old Style" pitchFamily="18" charset="0"/>
              </a:rPr>
              <a:t>nd</a:t>
            </a:r>
            <a:r>
              <a:rPr lang="en-US" sz="1600" dirty="0" smtClean="0">
                <a:latin typeface="Goudy Old Style" pitchFamily="18" charset="0"/>
              </a:rPr>
              <a:t> Floor Commons if raining</a:t>
            </a:r>
            <a:endParaRPr lang="en-US" sz="1600" dirty="0">
              <a:latin typeface="Goudy Old Style" pitchFamily="18" charset="0"/>
            </a:endParaRPr>
          </a:p>
          <a:p>
            <a:pPr eaLnBrk="1" hangingPunct="1"/>
            <a:endParaRPr lang="en-US" sz="1600" dirty="0">
              <a:latin typeface="Goudy Old Style" pitchFamily="18" charset="0"/>
            </a:endParaRPr>
          </a:p>
          <a:p>
            <a:pPr eaLnBrk="1" hangingPunct="1"/>
            <a:r>
              <a:rPr lang="en-US" sz="1600" b="1" dirty="0" smtClean="0">
                <a:latin typeface="Goudy Old Style" pitchFamily="18" charset="0"/>
              </a:rPr>
              <a:t>Thursday, September 3</a:t>
            </a:r>
            <a:r>
              <a:rPr lang="en-US" sz="1600" b="1" baseline="30000" dirty="0" smtClean="0">
                <a:latin typeface="Goudy Old Style" pitchFamily="18" charset="0"/>
              </a:rPr>
              <a:t>rd</a:t>
            </a:r>
            <a:r>
              <a:rPr lang="en-US" sz="1600" b="1" dirty="0" smtClean="0">
                <a:latin typeface="Goudy Old Style" pitchFamily="18" charset="0"/>
              </a:rPr>
              <a:t> – GSA Monthly Meeting</a:t>
            </a:r>
          </a:p>
          <a:p>
            <a:pPr eaLnBrk="1" hangingPunct="1"/>
            <a:r>
              <a:rPr lang="en-US" sz="1600" dirty="0" smtClean="0">
                <a:latin typeface="Goudy Old Style" pitchFamily="18" charset="0"/>
              </a:rPr>
              <a:t>     12:00 – 1:00 PM in DRC1 1005</a:t>
            </a:r>
          </a:p>
          <a:p>
            <a:pPr eaLnBrk="1" hangingPunct="1"/>
            <a:r>
              <a:rPr lang="en-US" sz="1600" b="1" dirty="0" smtClean="0">
                <a:latin typeface="Goudy Old Style" pitchFamily="18" charset="0"/>
              </a:rPr>
              <a:t>     </a:t>
            </a:r>
          </a:p>
          <a:p>
            <a:pPr eaLnBrk="1" hangingPunct="1"/>
            <a:r>
              <a:rPr lang="en-US" sz="1600" b="1" dirty="0" smtClean="0">
                <a:latin typeface="Goudy Old Style" pitchFamily="18" charset="0"/>
              </a:rPr>
              <a:t>Monthly meetings will be held on the first             </a:t>
            </a:r>
          </a:p>
          <a:p>
            <a:pPr eaLnBrk="1" hangingPunct="1"/>
            <a:r>
              <a:rPr lang="en-US" sz="1600" b="1" dirty="0" smtClean="0">
                <a:latin typeface="Goudy Old Style" pitchFamily="18" charset="0"/>
              </a:rPr>
              <a:t>     Thursday of each month!</a:t>
            </a:r>
          </a:p>
          <a:p>
            <a:pPr eaLnBrk="1" hangingPunct="1"/>
            <a:endParaRPr lang="en-US" sz="1400" dirty="0">
              <a:latin typeface="Goudy Old Style" pitchFamily="18" charset="0"/>
            </a:endParaRPr>
          </a:p>
        </p:txBody>
      </p:sp>
      <p:sp>
        <p:nvSpPr>
          <p:cNvPr id="3078" name="Text Box 44"/>
          <p:cNvSpPr txBox="1">
            <a:spLocks noChangeArrowheads="1"/>
          </p:cNvSpPr>
          <p:nvPr/>
        </p:nvSpPr>
        <p:spPr bwMode="auto">
          <a:xfrm>
            <a:off x="958025" y="4817806"/>
            <a:ext cx="3613975" cy="143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216" tIns="42108" rIns="84216" bIns="421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AB132B"/>
                </a:solidFill>
                <a:latin typeface="Times New Roman" pitchFamily="18" charset="0"/>
              </a:rPr>
              <a:t>   Join us at GSA’s</a:t>
            </a:r>
          </a:p>
          <a:p>
            <a:pPr eaLnBrk="1" hangingPunct="1"/>
            <a:r>
              <a:rPr lang="en-US" sz="1600" b="1" dirty="0">
                <a:solidFill>
                  <a:srgbClr val="AB132B"/>
                </a:solidFill>
                <a:latin typeface="Times New Roman" pitchFamily="18" charset="0"/>
              </a:rPr>
              <a:t>Welcome Back </a:t>
            </a:r>
            <a:r>
              <a:rPr lang="en-US" sz="1600" b="1" dirty="0" smtClean="0">
                <a:solidFill>
                  <a:srgbClr val="AB132B"/>
                </a:solidFill>
                <a:latin typeface="Times New Roman" pitchFamily="18" charset="0"/>
              </a:rPr>
              <a:t>BBQ and Movie Night!</a:t>
            </a:r>
            <a:endParaRPr lang="en-US" sz="800" b="1" dirty="0">
              <a:solidFill>
                <a:srgbClr val="AB132B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400" b="1" dirty="0">
                <a:solidFill>
                  <a:srgbClr val="AB132B"/>
                </a:solidFill>
                <a:latin typeface="Times New Roman" pitchFamily="18" charset="0"/>
              </a:rPr>
              <a:t>Date: </a:t>
            </a:r>
            <a:r>
              <a:rPr lang="en-US" sz="1400" b="1" dirty="0" smtClean="0">
                <a:solidFill>
                  <a:srgbClr val="AB132B"/>
                </a:solidFill>
                <a:latin typeface="Times New Roman" pitchFamily="18" charset="0"/>
              </a:rPr>
              <a:t>Friday, August 21</a:t>
            </a:r>
            <a:r>
              <a:rPr lang="en-US" sz="1400" b="1" baseline="30000" dirty="0" smtClean="0">
                <a:solidFill>
                  <a:srgbClr val="AB132B"/>
                </a:solidFill>
                <a:latin typeface="Times New Roman" pitchFamily="18" charset="0"/>
              </a:rPr>
              <a:t>st</a:t>
            </a:r>
            <a:r>
              <a:rPr lang="en-US" sz="1400" b="1" dirty="0" smtClean="0">
                <a:solidFill>
                  <a:srgbClr val="AB132B"/>
                </a:solidFill>
                <a:latin typeface="Times New Roman" pitchFamily="18" charset="0"/>
              </a:rPr>
              <a:t> </a:t>
            </a:r>
            <a:endParaRPr lang="en-US" sz="1400" b="1" dirty="0">
              <a:solidFill>
                <a:srgbClr val="AB132B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Times New Roman" pitchFamily="18" charset="0"/>
              </a:rPr>
              <a:t>Location: Sorrell Center Green Space</a:t>
            </a:r>
          </a:p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Times New Roman" pitchFamily="18" charset="0"/>
              </a:rPr>
              <a:t>Time: 5:00 PM– 10:00 PM</a:t>
            </a:r>
            <a:endParaRPr lang="en-US" sz="1200" dirty="0" smtClean="0">
              <a:solidFill>
                <a:srgbClr val="AB132B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1400" b="1" dirty="0" smtClean="0">
                <a:solidFill>
                  <a:srgbClr val="AB132B"/>
                </a:solidFill>
                <a:latin typeface="Times New Roman" pitchFamily="18" charset="0"/>
              </a:rPr>
              <a:t>Students eat for free, friends &amp; family pay $5</a:t>
            </a:r>
            <a:endParaRPr lang="en-US" sz="1400" b="1" dirty="0">
              <a:solidFill>
                <a:srgbClr val="AB132B"/>
              </a:solidFill>
              <a:latin typeface="Times New Roman" pitchFamily="18" charset="0"/>
            </a:endParaRPr>
          </a:p>
        </p:txBody>
      </p:sp>
      <p:sp>
        <p:nvSpPr>
          <p:cNvPr id="18" name="Frame 1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4572000 w 9144000"/>
              <a:gd name="T1" fmla="*/ 0 h 6858000"/>
              <a:gd name="T2" fmla="*/ 0 w 9144000"/>
              <a:gd name="T3" fmla="*/ 3429000 h 6858000"/>
              <a:gd name="T4" fmla="*/ 4572000 w 9144000"/>
              <a:gd name="T5" fmla="*/ 6858000 h 6858000"/>
              <a:gd name="T6" fmla="*/ 9144000 w 9144000"/>
              <a:gd name="T7" fmla="*/ 3429000 h 6858000"/>
              <a:gd name="T8" fmla="*/ 3 60000 65536"/>
              <a:gd name="T9" fmla="*/ 2 60000 65536"/>
              <a:gd name="T10" fmla="*/ 1 60000 65536"/>
              <a:gd name="T11" fmla="*/ 0 60000 65536"/>
              <a:gd name="T12" fmla="*/ 215478 w 9144000"/>
              <a:gd name="T13" fmla="*/ 215478 h 6858000"/>
              <a:gd name="T14" fmla="*/ 8928522 w 9144000"/>
              <a:gd name="T15" fmla="*/ 6642522 h 6858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  <a:moveTo>
                  <a:pt x="215478" y="215478"/>
                </a:moveTo>
                <a:lnTo>
                  <a:pt x="215478" y="6642522"/>
                </a:lnTo>
                <a:lnTo>
                  <a:pt x="8928522" y="6642522"/>
                </a:lnTo>
                <a:lnTo>
                  <a:pt x="8928522" y="215478"/>
                </a:lnTo>
                <a:close/>
              </a:path>
            </a:pathLst>
          </a:custGeom>
          <a:solidFill>
            <a:srgbClr val="AB132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4811712" y="3572457"/>
            <a:ext cx="3867150" cy="295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292100" eaLnBrk="1" hangingPunct="1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Benefits of GSA include: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B13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oudy Old Style" pitchFamily="18" charset="0"/>
            </a:endParaRPr>
          </a:p>
          <a:p>
            <a:pPr marL="292100" indent="-292100" eaLnBrk="1" hangingPunct="1">
              <a:buFont typeface="Wingdings" pitchFamily="2" charset="2"/>
              <a:buChar char="ü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Receiving educational and career guidance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B13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oudy Old Style" pitchFamily="18" charset="0"/>
            </a:endParaRPr>
          </a:p>
          <a:p>
            <a:pPr marL="292100" indent="-292100" eaLnBrk="1" hangingPunct="1">
              <a:buFont typeface="Wingdings" pitchFamily="2" charset="2"/>
              <a:buChar char="ü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Staying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informed on upcoming events,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opportunities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, and deadlines</a:t>
            </a:r>
          </a:p>
          <a:p>
            <a:pPr marL="292100" indent="-292100" eaLnBrk="1" hangingPunct="1">
              <a:buFont typeface="Wingdings" pitchFamily="2" charset="2"/>
              <a:buChar char="ü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Getting leadership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experience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B13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oudy Old Style" pitchFamily="18" charset="0"/>
            </a:endParaRPr>
          </a:p>
          <a:p>
            <a:pPr marL="292100" indent="-292100" eaLnBrk="1" hangingPunct="1">
              <a:buFont typeface="Wingdings" pitchFamily="2" charset="2"/>
              <a:buChar char="ü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Enjoying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fun activities and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food with friends</a:t>
            </a:r>
          </a:p>
          <a:p>
            <a:pPr marL="292100" indent="-292100" eaLnBrk="1" hangingPunct="1">
              <a:buFont typeface="Wingdings" pitchFamily="2" charset="2"/>
              <a:buChar char="ü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B13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Old Style" pitchFamily="18" charset="0"/>
              </a:rPr>
              <a:t>Ability to voice your opinion to effect change at UNMC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B13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oudy Old Style" pitchFamily="18" charset="0"/>
            </a:endParaRPr>
          </a:p>
          <a:p>
            <a:pPr eaLnBrk="1" hangingPunct="1"/>
            <a:endParaRPr lang="en-US" sz="600" dirty="0">
              <a:solidFill>
                <a:srgbClr val="FFFFFF"/>
              </a:solidFill>
              <a:latin typeface="Goudy Old Style" pitchFamily="18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228600" y="1300881"/>
            <a:ext cx="4088219" cy="375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400" b="1" u="sng" dirty="0" smtClean="0">
                <a:solidFill>
                  <a:srgbClr val="AB132B"/>
                </a:solidFill>
                <a:latin typeface="Goudy Old Style" pitchFamily="18" charset="0"/>
              </a:rPr>
              <a:t>International Student Affairs </a:t>
            </a:r>
            <a:r>
              <a:rPr lang="en-US" sz="1400" dirty="0" smtClean="0">
                <a:solidFill>
                  <a:srgbClr val="AB132B"/>
                </a:solidFill>
                <a:latin typeface="Goudy Old Style" pitchFamily="18" charset="0"/>
              </a:rPr>
              <a:t>– </a:t>
            </a:r>
            <a:r>
              <a:rPr lang="en-US" sz="1400" dirty="0" smtClean="0">
                <a:latin typeface="Goudy Old Style" pitchFamily="18" charset="0"/>
              </a:rPr>
              <a:t>Addressing concerns and providing social opportunities for international </a:t>
            </a:r>
            <a:r>
              <a:rPr lang="en-US" sz="1400" dirty="0">
                <a:latin typeface="Goudy Old Style" pitchFamily="18" charset="0"/>
              </a:rPr>
              <a:t>graduate </a:t>
            </a:r>
            <a:r>
              <a:rPr lang="en-US" sz="1400" dirty="0" smtClean="0">
                <a:latin typeface="Goudy Old Style" pitchFamily="18" charset="0"/>
              </a:rPr>
              <a:t>students.</a:t>
            </a:r>
          </a:p>
          <a:p>
            <a:pPr lvl="1" eaLnBrk="1" hangingPunct="1">
              <a:buFontTx/>
              <a:buChar char="•"/>
            </a:pPr>
            <a:r>
              <a:rPr lang="en-US" sz="1400" dirty="0" smtClean="0">
                <a:latin typeface="Goudy Old Style" pitchFamily="18" charset="0"/>
              </a:rPr>
              <a:t>Chairs: </a:t>
            </a:r>
            <a:r>
              <a:rPr lang="en-US" sz="1400" dirty="0" err="1" smtClean="0">
                <a:latin typeface="Goudy Old Style" pitchFamily="18" charset="0"/>
              </a:rPr>
              <a:t>Simarjeet</a:t>
            </a:r>
            <a:r>
              <a:rPr lang="en-US" sz="1400" dirty="0" smtClean="0">
                <a:latin typeface="Goudy Old Style" pitchFamily="18" charset="0"/>
              </a:rPr>
              <a:t> </a:t>
            </a:r>
            <a:r>
              <a:rPr lang="en-US" sz="1400" dirty="0" err="1" smtClean="0">
                <a:latin typeface="Goudy Old Style" pitchFamily="18" charset="0"/>
              </a:rPr>
              <a:t>Negi</a:t>
            </a:r>
            <a:r>
              <a:rPr lang="en-US" sz="1400" dirty="0" smtClean="0">
                <a:latin typeface="Goudy Old Style" pitchFamily="18" charset="0"/>
              </a:rPr>
              <a:t> and </a:t>
            </a:r>
            <a:r>
              <a:rPr lang="en-US" sz="1400" dirty="0" err="1">
                <a:latin typeface="Goudy Old Style" panose="02020502050305020303" pitchFamily="18" charset="0"/>
              </a:rPr>
              <a:t>Zoumana</a:t>
            </a:r>
            <a:r>
              <a:rPr lang="en-US" sz="1400" dirty="0">
                <a:latin typeface="Goudy Old Style" panose="02020502050305020303" pitchFamily="18" charset="0"/>
              </a:rPr>
              <a:t> </a:t>
            </a:r>
            <a:r>
              <a:rPr lang="en-US" sz="1400" dirty="0" err="1">
                <a:latin typeface="Goudy Old Style" panose="02020502050305020303" pitchFamily="18" charset="0"/>
              </a:rPr>
              <a:t>Traore</a:t>
            </a:r>
            <a:endParaRPr lang="en-US" sz="1400" dirty="0" smtClean="0">
              <a:latin typeface="Goudy Old Style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1400" b="1" u="sng" dirty="0" smtClean="0">
                <a:solidFill>
                  <a:srgbClr val="AB132B"/>
                </a:solidFill>
                <a:latin typeface="Goudy Old Style" pitchFamily="18" charset="0"/>
              </a:rPr>
              <a:t>Social </a:t>
            </a:r>
            <a:r>
              <a:rPr lang="en-US" sz="1400" b="1" u="sng" dirty="0">
                <a:solidFill>
                  <a:srgbClr val="AB132B"/>
                </a:solidFill>
                <a:latin typeface="Goudy Old Style" pitchFamily="18" charset="0"/>
              </a:rPr>
              <a:t>Events</a:t>
            </a:r>
            <a:r>
              <a:rPr lang="en-US" sz="1400" u="sng" dirty="0">
                <a:solidFill>
                  <a:srgbClr val="AB132B"/>
                </a:solidFill>
                <a:latin typeface="Goudy Old Style" pitchFamily="18" charset="0"/>
              </a:rPr>
              <a:t> </a:t>
            </a:r>
            <a:r>
              <a:rPr lang="en-US" sz="1400" dirty="0">
                <a:solidFill>
                  <a:srgbClr val="AB132B"/>
                </a:solidFill>
                <a:latin typeface="Goudy Old Style" pitchFamily="18" charset="0"/>
              </a:rPr>
              <a:t>– </a:t>
            </a:r>
            <a:r>
              <a:rPr lang="en-US" sz="1400" dirty="0" smtClean="0">
                <a:latin typeface="Goudy Old Style" pitchFamily="18" charset="0"/>
              </a:rPr>
              <a:t>Promoting </a:t>
            </a:r>
            <a:r>
              <a:rPr lang="en-US" sz="1400" dirty="0">
                <a:latin typeface="Goudy Old Style" pitchFamily="18" charset="0"/>
              </a:rPr>
              <a:t>social interactions of our graduate students by scheduling and hosting </a:t>
            </a:r>
            <a:r>
              <a:rPr lang="en-US" sz="1400" dirty="0" smtClean="0">
                <a:latin typeface="Goudy Old Style" pitchFamily="18" charset="0"/>
              </a:rPr>
              <a:t>GSA-sponsored </a:t>
            </a:r>
            <a:r>
              <a:rPr lang="en-US" sz="1400" dirty="0">
                <a:latin typeface="Goudy Old Style" pitchFamily="18" charset="0"/>
              </a:rPr>
              <a:t>social events</a:t>
            </a:r>
            <a:r>
              <a:rPr lang="en-US" sz="1400" dirty="0" smtClean="0">
                <a:latin typeface="Goudy Old Style" pitchFamily="18" charset="0"/>
              </a:rPr>
              <a:t>.</a:t>
            </a:r>
          </a:p>
          <a:p>
            <a:pPr lvl="1" eaLnBrk="1" hangingPunct="1">
              <a:buFontTx/>
              <a:buChar char="•"/>
            </a:pPr>
            <a:r>
              <a:rPr lang="en-US" sz="1400" dirty="0" smtClean="0">
                <a:latin typeface="Goudy Old Style" pitchFamily="18" charset="0"/>
              </a:rPr>
              <a:t>Chairs: Margaret Taylor and Cheng Wang</a:t>
            </a:r>
          </a:p>
          <a:p>
            <a:pPr eaLnBrk="1" hangingPunct="1">
              <a:buFontTx/>
              <a:buChar char="•"/>
            </a:pPr>
            <a:r>
              <a:rPr lang="en-US" sz="1400" b="1" u="sng" dirty="0">
                <a:solidFill>
                  <a:srgbClr val="AB132B"/>
                </a:solidFill>
                <a:latin typeface="Goudy Old Style" pitchFamily="18" charset="0"/>
              </a:rPr>
              <a:t>Student Issues</a:t>
            </a:r>
            <a:r>
              <a:rPr lang="en-US" sz="1400" b="1" dirty="0">
                <a:solidFill>
                  <a:srgbClr val="AB132B"/>
                </a:solidFill>
                <a:latin typeface="Goudy Old Style" pitchFamily="18" charset="0"/>
              </a:rPr>
              <a:t> </a:t>
            </a:r>
            <a:r>
              <a:rPr lang="en-US" sz="1400" dirty="0">
                <a:solidFill>
                  <a:srgbClr val="AB132B"/>
                </a:solidFill>
                <a:latin typeface="Goudy Old Style" pitchFamily="18" charset="0"/>
              </a:rPr>
              <a:t>–</a:t>
            </a:r>
            <a:r>
              <a:rPr lang="en-US" sz="1400" dirty="0">
                <a:latin typeface="Goudy Old Style" pitchFamily="18" charset="0"/>
              </a:rPr>
              <a:t> Responsible for addressing any issues or concerns pertaining to graduate students.</a:t>
            </a:r>
          </a:p>
          <a:p>
            <a:pPr lvl="1" eaLnBrk="1" hangingPunct="1">
              <a:buFontTx/>
              <a:buChar char="•"/>
            </a:pPr>
            <a:r>
              <a:rPr lang="en-US" sz="1400" dirty="0">
                <a:latin typeface="Goudy Old Style" pitchFamily="18" charset="0"/>
              </a:rPr>
              <a:t>Chair: Shalis Ammons</a:t>
            </a:r>
          </a:p>
          <a:p>
            <a:pPr eaLnBrk="1" hangingPunct="1">
              <a:buFontTx/>
              <a:buChar char="•"/>
            </a:pPr>
            <a:r>
              <a:rPr lang="en-US" sz="1400" b="1" u="sng" dirty="0" smtClean="0">
                <a:solidFill>
                  <a:srgbClr val="AB132B"/>
                </a:solidFill>
                <a:latin typeface="Goudy Old Style" pitchFamily="18" charset="0"/>
              </a:rPr>
              <a:t>Alumni/Outreach/</a:t>
            </a:r>
            <a:r>
              <a:rPr lang="en-US" sz="1400" b="1" u="sng" dirty="0" err="1" smtClean="0">
                <a:solidFill>
                  <a:srgbClr val="AB132B"/>
                </a:solidFill>
                <a:latin typeface="Goudy Old Style" pitchFamily="18" charset="0"/>
              </a:rPr>
              <a:t>Interprofessional</a:t>
            </a:r>
            <a:r>
              <a:rPr lang="en-US" sz="1400" dirty="0" smtClean="0">
                <a:solidFill>
                  <a:srgbClr val="AB132B"/>
                </a:solidFill>
                <a:latin typeface="Goudy Old Style" pitchFamily="18" charset="0"/>
              </a:rPr>
              <a:t>– </a:t>
            </a:r>
            <a:r>
              <a:rPr lang="en-US" sz="1400" dirty="0" smtClean="0">
                <a:latin typeface="Goudy Old Style" pitchFamily="18" charset="0"/>
              </a:rPr>
              <a:t>Improving networking, educational, career, and volunteer opportunities for graduate students.</a:t>
            </a:r>
            <a:endParaRPr lang="en-US" sz="1400" dirty="0">
              <a:latin typeface="Goudy Old Style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n-US" sz="1400" dirty="0" smtClean="0">
                <a:latin typeface="Goudy Old Style" pitchFamily="18" charset="0"/>
              </a:rPr>
              <a:t>Chairs: Tim Bielecki, </a:t>
            </a:r>
            <a:r>
              <a:rPr lang="en-US" sz="1400" dirty="0">
                <a:latin typeface="Goudy Old Style" pitchFamily="18" charset="0"/>
              </a:rPr>
              <a:t>Kristin </a:t>
            </a:r>
            <a:r>
              <a:rPr lang="en-US" sz="1400" dirty="0" smtClean="0">
                <a:latin typeface="Goudy Old Style" pitchFamily="18" charset="0"/>
              </a:rPr>
              <a:t>Wipfler, </a:t>
            </a:r>
            <a:r>
              <a:rPr lang="en-US" sz="1400" dirty="0">
                <a:latin typeface="Goudy Old Style" pitchFamily="18" charset="0"/>
              </a:rPr>
              <a:t>Keenan Hartert</a:t>
            </a:r>
          </a:p>
          <a:p>
            <a:pPr lvl="1" eaLnBrk="1" hangingPunct="1">
              <a:buFontTx/>
              <a:buChar char="•"/>
            </a:pPr>
            <a:endParaRPr lang="en-US" sz="1400" dirty="0">
              <a:latin typeface="Goudy Old Style" pitchFamily="18" charset="0"/>
            </a:endParaRPr>
          </a:p>
        </p:txBody>
      </p:sp>
      <p:sp>
        <p:nvSpPr>
          <p:cNvPr id="22" name="Rectangle 51"/>
          <p:cNvSpPr>
            <a:spLocks noChangeArrowheads="1"/>
          </p:cNvSpPr>
          <p:nvPr/>
        </p:nvSpPr>
        <p:spPr bwMode="auto">
          <a:xfrm>
            <a:off x="228600" y="388494"/>
            <a:ext cx="4343400" cy="70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7" rIns="91433" bIns="45717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B132B"/>
                </a:solidFill>
                <a:latin typeface="Goudy Old Style" pitchFamily="18" charset="0"/>
              </a:rPr>
              <a:t>Join a GSA Committee and make your voice heard! </a:t>
            </a:r>
            <a:endParaRPr lang="en-US" sz="2000" b="1" dirty="0">
              <a:solidFill>
                <a:srgbClr val="AB132B"/>
              </a:solidFill>
              <a:latin typeface="Goudy Old Style" pitchFamily="18" charset="0"/>
            </a:endParaRPr>
          </a:p>
        </p:txBody>
      </p:sp>
      <p:pic>
        <p:nvPicPr>
          <p:cNvPr id="2050" name="Picture 2" descr="C:\Users\shalis.ammons\AppData\Local\Microsoft\Windows\Temporary Internet Files\Content.IE5\DSXMMJ08\homer-barbequ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5123"/>
            <a:ext cx="1008129" cy="140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378</Words>
  <Application>Microsoft Office PowerPoint</Application>
  <PresentationFormat>Letter Paper (8.5x11 in)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Goudy Old Style</vt:lpstr>
      <vt:lpstr>Times New Roman</vt:lpstr>
      <vt:lpstr>Wingdings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Heidi Jo Johnson</dc:creator>
  <cp:lastModifiedBy>Rajvi J Wani</cp:lastModifiedBy>
  <cp:revision>136</cp:revision>
  <cp:lastPrinted>2015-08-13T03:40:59Z</cp:lastPrinted>
  <dcterms:created xsi:type="dcterms:W3CDTF">2009-08-04T13:21:38Z</dcterms:created>
  <dcterms:modified xsi:type="dcterms:W3CDTF">2015-11-12T18:41:20Z</dcterms:modified>
</cp:coreProperties>
</file>